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304" r:id="rId5"/>
    <p:sldId id="259" r:id="rId6"/>
    <p:sldId id="260" r:id="rId7"/>
    <p:sldId id="261" r:id="rId8"/>
    <p:sldId id="262" r:id="rId9"/>
    <p:sldId id="263" r:id="rId10"/>
    <p:sldId id="270" r:id="rId11"/>
    <p:sldId id="293" r:id="rId12"/>
    <p:sldId id="295" r:id="rId13"/>
    <p:sldId id="302" r:id="rId14"/>
    <p:sldId id="303" r:id="rId15"/>
    <p:sldId id="306" r:id="rId16"/>
    <p:sldId id="305" r:id="rId17"/>
    <p:sldId id="307" r:id="rId18"/>
    <p:sldId id="308" r:id="rId19"/>
    <p:sldId id="31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FA092-7111-4FAB-A99A-DF57DCDEE182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CDC36-2785-4E04-B1A0-4B84F0951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54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b="1" dirty="0"/>
              <a:t>Commonly used names can’t be used to remove a middle name e.g. ‘Michael John Smith’ can’t be changed to a commonly used name ‘Michael Smith’ however they could change it to ‘Mike Smith’ as ‘Mike’ would be a commonly used first name. </a:t>
            </a:r>
          </a:p>
          <a:p>
            <a:pPr marL="171450" indent="-171450">
              <a:buFontTx/>
              <a:buChar char="-"/>
            </a:pPr>
            <a:r>
              <a:rPr lang="en-GB" b="1" dirty="0"/>
              <a:t>Elector numbers of Proposer and Seconder can be supplied by electoral services team, if candidate doesn’t have access to the electoral register</a:t>
            </a:r>
          </a:p>
          <a:p>
            <a:pPr marL="171450" indent="-171450">
              <a:buFontTx/>
              <a:buChar char="-"/>
            </a:pPr>
            <a:r>
              <a:rPr lang="en-GB" b="1" dirty="0"/>
              <a:t>Electoral Commission haven’t released updated nomination forms as yet but due to be released end of December 2022.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19BDB-FE79-4CE9-A66C-5F17D663430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02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78A37-C3E0-AE19-E2F7-B592C3230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C6BFE4-68B8-AE95-A963-7F0507258C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6B29A6-D1E4-CD05-3091-BE5F3E916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BB86A-A302-ADBC-0FBB-B2FEC0842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9FF85-F725-C108-9E04-1C355BE57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99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D5A9D-D21E-2BC6-5015-020221C3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535B0F-FE4C-24AD-57DC-91117897F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32F35-A369-D7D6-388B-6B9044F81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B042-CD38-E10A-88D5-7A2D9B8D2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46F06-959F-3B1A-DE7A-800A8D31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64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C34B1-6C7F-26AB-C15A-900722ADE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6C97B0-ECAB-6907-1000-E264587DF3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C1D1B-74FE-97D1-255D-19DD13EFE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3CA99-AE28-243E-0967-BBFEACBA7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F67F27-4D5C-0A1C-B269-0BDE291AE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793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853A4-D8DA-3483-8C37-6FDA6E8E0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1AA2D-86C6-F50D-CFC4-C4BEA7AF3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82E1E-D455-BA97-510E-EA01544B7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DC7AB-3AA8-D8A4-5421-67437E14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A2854-26DA-6BA1-D56E-CCB204A30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057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AE6E1-F9B8-6383-21AD-898E4866F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5E528-5550-7209-AE4F-9001D7EA5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1D5A0-FFCF-5313-CB72-1BC72EDE6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B6DDA-DCEF-5386-0A14-E3FA33F89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8590C-3EE7-F4C5-DC8F-3C1E8BE45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58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51C26-B343-7CD1-BC6F-BB5CE9FEA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EAE91-B521-74CB-D835-0AD84FA666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B2EB6-7BE1-DC45-55AC-D42BF557B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E76B58-53E8-33B8-94D4-DD9643F6F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009911-8AC5-52B1-70DA-7338C32F9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228237-16D2-84EE-5A54-B9A73737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13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FACEC-EE0D-5CF4-505E-5F90F4FBA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EF860-03BC-E74D-509A-B61111596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708516-0B8E-7030-B00A-1830A04F9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40AC7D-29EC-A1B9-30E2-EF632E58B7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76B1F-7F18-0CD8-C8ED-958D79212A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416FE0-43A4-BE4B-0E9E-A5EC3C8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27113F-7C64-DC0C-C3BE-48DF60A1F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962594-7556-0193-492D-58A141EDA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16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C0346-EFD4-6D6F-7485-5688E6630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3D806E-033C-5F30-25E9-F316638F7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9CCF80-0C1D-F5FC-913B-9A3774DD5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FF53D7-08F8-76CF-0A4B-F41C76A6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073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13F421-8AA0-92A4-BFAC-410FCE85E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C6E56D-0187-00A7-C5EB-8074BEBBB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2E853B-C108-8DC5-E61B-3BF18714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41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F269-D027-313A-D66F-021ACC229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2381E-3D8B-F75F-CF80-4E60612D7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A6387-B080-677A-EFAD-2E8937B5F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71B9A-D889-6187-5058-AB4D4E06F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E375AA-47B7-EC35-7C20-646F69970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0332-F723-BF14-915E-F8AF47583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108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CD5E9-FE00-E5A8-D507-B260492D2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E11CDD-1274-CA64-E011-FAB15399A8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DCB2DE-AC2F-73F4-3B3F-1EDBD2F49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362D9-7A63-119C-43EB-D9691E8F7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63466-7A48-4600-E351-E6D37D63F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2E551D-38DA-D334-F3C4-6C798FA00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741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5058ED-8FA1-BD43-B1FE-31302B9AD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E6A2B-AABB-2C32-AF29-EE0056258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40179-239B-29F6-9D37-E009E0A728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250F1-9C13-4A7C-BF05-6EBDCC80EAAB}" type="datetimeFigureOut">
              <a:rPr lang="en-GB" smtClean="0"/>
              <a:t>22/02/2023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11773-A0F6-7815-F83E-931477430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1506EC-2B5F-491A-72DD-8EFA55AD85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5D85D-8CA9-40FE-B4A9-58FA421AE1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749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about:blank" TargetMode="External"/><Relationship Id="rId5" Type="http://schemas.openxmlformats.org/officeDocument/2006/relationships/hyperlink" Target="about:blank" TargetMode="External"/><Relationship Id="rId4" Type="http://schemas.openxmlformats.org/officeDocument/2006/relationships/hyperlink" Target="about:blank" TargetMode="External"/></Relationships>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17442-81F2-1DF5-C3D5-F6425D841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844" y="245889"/>
            <a:ext cx="9144000" cy="3811281"/>
          </a:xfrm>
        </p:spPr>
        <p:txBody>
          <a:bodyPr>
            <a:normAutofit fontScale="90000"/>
          </a:bodyPr>
          <a:lstStyle/>
          <a:p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r>
              <a:rPr lang="en-GB" b="1" dirty="0"/>
              <a:t>4 May 2023 Parish / Town Council elections</a:t>
            </a:r>
            <a:br>
              <a:rPr lang="en-GB" b="1" dirty="0"/>
            </a:br>
            <a:br>
              <a:rPr lang="en-GB"/>
            </a:br>
            <a:r>
              <a:rPr lang="en-GB" b="1"/>
              <a:t>SLCC </a:t>
            </a:r>
            <a:r>
              <a:rPr lang="en-GB" b="1" dirty="0"/>
              <a:t>Parish Clerks presentation</a:t>
            </a:r>
            <a:br>
              <a:rPr lang="en-GB" b="1" dirty="0"/>
            </a:br>
            <a:r>
              <a:rPr lang="en-GB" b="1" dirty="0"/>
              <a:t>23 February 2023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6A8776-AF33-DA79-60F5-F0B92E654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4844" y="4057170"/>
            <a:ext cx="9144000" cy="1655762"/>
          </a:xfrm>
        </p:spPr>
        <p:txBody>
          <a:bodyPr>
            <a:normAutofit fontScale="77500" lnSpcReduction="20000"/>
          </a:bodyPr>
          <a:lstStyle/>
          <a:p>
            <a:endParaRPr lang="en-GB" dirty="0"/>
          </a:p>
          <a:p>
            <a:pPr>
              <a:lnSpc>
                <a:spcPct val="150000"/>
              </a:lnSpc>
            </a:pPr>
            <a:r>
              <a:rPr lang="en-GB" sz="2800" b="1" dirty="0"/>
              <a:t>Keith Alabaster – Electoral Services Manager, Swale Borough Council</a:t>
            </a:r>
          </a:p>
          <a:p>
            <a:pPr>
              <a:lnSpc>
                <a:spcPct val="150000"/>
              </a:lnSpc>
            </a:pPr>
            <a:r>
              <a:rPr lang="en-GB" sz="2800" b="1" dirty="0"/>
              <a:t>Katherine Bescoby – Electoral Services Manager, Canterbury City Council</a:t>
            </a:r>
          </a:p>
        </p:txBody>
      </p:sp>
    </p:spTree>
    <p:extLst>
      <p:ext uri="{BB962C8B-B14F-4D97-AF65-F5344CB8AC3E}">
        <p14:creationId xmlns:p14="http://schemas.microsoft.com/office/powerpoint/2010/main" val="2165247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BD8790B-A5A3-4710-AB8E-1927E1ABC35E}"/>
              </a:ext>
            </a:extLst>
          </p:cNvPr>
          <p:cNvSpPr txBox="1"/>
          <p:nvPr/>
        </p:nvSpPr>
        <p:spPr>
          <a:xfrm>
            <a:off x="4549556" y="3588777"/>
            <a:ext cx="627659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Commonly used names</a:t>
            </a:r>
            <a:r>
              <a:rPr lang="en-GB" dirty="0"/>
              <a:t> – must not be used to mislead or confuse electors &amp; cannot be obscene or offensive. </a:t>
            </a:r>
          </a:p>
          <a:p>
            <a:pPr algn="l"/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Description </a:t>
            </a:r>
            <a:r>
              <a:rPr lang="en-GB" dirty="0"/>
              <a:t>- independent, blank, authorised party description or description of no more than 6 words e.g. “Farmer” or “Baker in the High Street”</a:t>
            </a:r>
          </a:p>
          <a:p>
            <a:pPr algn="l"/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Proposer &amp; Seconder</a:t>
            </a:r>
            <a:r>
              <a:rPr lang="en-GB" dirty="0"/>
              <a:t> - must be registered to vote in the parish or parish ward you are standing in.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48BCB7-C1A2-43C1-9EAA-75ECC2ED1920}"/>
              </a:ext>
            </a:extLst>
          </p:cNvPr>
          <p:cNvSpPr txBox="1"/>
          <p:nvPr/>
        </p:nvSpPr>
        <p:spPr>
          <a:xfrm>
            <a:off x="418297" y="25135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b="1" dirty="0"/>
              <a:t>Nomination 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7FFC7-D54B-D6D9-1BFB-76470282E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17" y="539540"/>
            <a:ext cx="4423224" cy="55636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917C761-E7EC-3331-D1B1-996E42C4E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885" y="230099"/>
            <a:ext cx="8229600" cy="457199"/>
          </a:xfrm>
        </p:spPr>
        <p:txBody>
          <a:bodyPr/>
          <a:lstStyle/>
          <a:p>
            <a:pPr algn="l"/>
            <a:r>
              <a:rPr lang="en-US" sz="1800" b="1" dirty="0"/>
              <a:t>Home address form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06002F0-82CC-ED3E-6DCA-3F9DFB363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5442" y="4194796"/>
            <a:ext cx="3841043" cy="22922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Tick all qualifications that apply</a:t>
            </a:r>
          </a:p>
          <a:p>
            <a:pPr marL="0" indent="0">
              <a:buNone/>
            </a:pPr>
            <a:r>
              <a:rPr lang="en-GB" sz="1600" dirty="0"/>
              <a:t>Witness (same person as witnesses consent form)</a:t>
            </a:r>
          </a:p>
          <a:p>
            <a:pPr marL="0" indent="0">
              <a:buNone/>
            </a:pPr>
            <a:r>
              <a:rPr lang="en-GB" sz="1600" dirty="0"/>
              <a:t>Complete part 2 if you do not want your address to appear on the ballot paper or notices: </a:t>
            </a:r>
          </a:p>
          <a:p>
            <a:pPr marL="0" indent="0">
              <a:buNone/>
            </a:pPr>
            <a:r>
              <a:rPr lang="en-US" sz="1600" dirty="0"/>
              <a:t>Parish will appear as “Address in Swale or Canterbury” </a:t>
            </a:r>
            <a:r>
              <a:rPr lang="en-US" sz="1600" u="sng" dirty="0"/>
              <a:t>NOT</a:t>
            </a:r>
            <a:r>
              <a:rPr lang="en-US" sz="1600" dirty="0"/>
              <a:t> Parish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5F122-0083-AD7A-6457-2F891E669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13" y="607706"/>
            <a:ext cx="4053422" cy="56425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956106-EE46-088D-B56B-ABFA92B1E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4935" y="607706"/>
            <a:ext cx="4495509" cy="358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35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26934EF-BB2F-14B0-BE30-B4F22227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28" y="281858"/>
            <a:ext cx="8229600" cy="457199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Consent to nomination form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3B15104-9D52-F8CA-0884-8E6EE5B7F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2995" y="809476"/>
            <a:ext cx="6605079" cy="4525963"/>
          </a:xfrm>
        </p:spPr>
        <p:txBody>
          <a:bodyPr/>
          <a:lstStyle/>
          <a:p>
            <a:pPr marL="342900" indent="-342900"/>
            <a:r>
              <a:rPr lang="en-GB" sz="2400" dirty="0"/>
              <a:t>Qualifications must match the home address form, cross out any that do not apply</a:t>
            </a:r>
          </a:p>
          <a:p>
            <a:pPr marL="342900" indent="-342900"/>
            <a:r>
              <a:rPr lang="en-GB" sz="2400" dirty="0"/>
              <a:t>Date of birth</a:t>
            </a:r>
          </a:p>
          <a:p>
            <a:pPr marL="342900" indent="-342900"/>
            <a:r>
              <a:rPr lang="en-GB" sz="2400" dirty="0"/>
              <a:t>Must not sign if you are disqualified</a:t>
            </a:r>
          </a:p>
          <a:p>
            <a:pPr marL="342900" indent="-342900"/>
            <a:r>
              <a:rPr lang="en-GB" sz="2400" dirty="0"/>
              <a:t>Witness (same person as home address form)</a:t>
            </a:r>
          </a:p>
          <a:p>
            <a:pPr marL="342900" indent="-342900"/>
            <a:r>
              <a:rPr lang="en-GB" sz="2400" dirty="0"/>
              <a:t>You must not sign the consent form earlier than </a:t>
            </a:r>
            <a:r>
              <a:rPr lang="en-GB" sz="2400" b="1" dirty="0"/>
              <a:t>one calendar month </a:t>
            </a:r>
            <a:r>
              <a:rPr lang="en-GB" sz="2400" dirty="0"/>
              <a:t>before the deadline for submitting your nomination papers</a:t>
            </a:r>
          </a:p>
          <a:p>
            <a:pPr marL="342900" indent="-342900"/>
            <a:r>
              <a:rPr lang="en-GB" sz="2400" dirty="0"/>
              <a:t>Include the pages of legislation (pages 2 to 5)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C43371-4B04-2990-CEAB-A0A7E5CD1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28" y="739057"/>
            <a:ext cx="4183812" cy="588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45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1CF3981-3656-88C8-71B6-B7D1CB6CF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665" y="209069"/>
            <a:ext cx="4040188" cy="561011"/>
          </a:xfrm>
        </p:spPr>
        <p:txBody>
          <a:bodyPr>
            <a:normAutofit fontScale="85000" lnSpcReduction="20000"/>
          </a:bodyPr>
          <a:lstStyle/>
          <a:p>
            <a:r>
              <a:rPr lang="en-US" sz="1600" dirty="0"/>
              <a:t>Certificate of </a:t>
            </a:r>
            <a:r>
              <a:rPr lang="en-US" sz="1600" dirty="0" err="1"/>
              <a:t>authorisation</a:t>
            </a:r>
            <a:r>
              <a:rPr lang="en-US" sz="1600" dirty="0"/>
              <a:t> (party candidates only)</a:t>
            </a:r>
          </a:p>
          <a:p>
            <a:r>
              <a:rPr lang="en-US" sz="1600" dirty="0"/>
              <a:t>(party candidates only)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4F70FD4-860D-A1D5-FC46-BF5E87CD3D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90384" y="180113"/>
            <a:ext cx="4041775" cy="639762"/>
          </a:xfrm>
        </p:spPr>
        <p:txBody>
          <a:bodyPr>
            <a:normAutofit fontScale="85000" lnSpcReduction="20000"/>
          </a:bodyPr>
          <a:lstStyle/>
          <a:p>
            <a:r>
              <a:rPr lang="en-GB" sz="1600" dirty="0"/>
              <a:t>Request for a party emblem</a:t>
            </a:r>
          </a:p>
          <a:p>
            <a:r>
              <a:rPr lang="en-GB" sz="1600" dirty="0"/>
              <a:t>(party candidates only)</a:t>
            </a:r>
            <a:endParaRPr lang="en-US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CD27F6-33C8-4B5E-82B3-F199CA6B4155}"/>
              </a:ext>
            </a:extLst>
          </p:cNvPr>
          <p:cNvSpPr txBox="1"/>
          <p:nvPr/>
        </p:nvSpPr>
        <p:spPr>
          <a:xfrm>
            <a:off x="312665" y="5453349"/>
            <a:ext cx="394218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Allows registered party name or description given on the nomination paper to be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Issued by the party Nominating Officer (or someone that they have authorised to issue it on their behalf).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6761BD-E7F2-48B4-9485-A67331D9C6AA}"/>
              </a:ext>
            </a:extLst>
          </p:cNvPr>
          <p:cNvSpPr txBox="1"/>
          <p:nvPr/>
        </p:nvSpPr>
        <p:spPr>
          <a:xfrm>
            <a:off x="5776913" y="5453349"/>
            <a:ext cx="4320480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Give </a:t>
            </a:r>
            <a:r>
              <a:rPr lang="en-GB" sz="1400" u="sng" dirty="0"/>
              <a:t>exact</a:t>
            </a:r>
            <a:r>
              <a:rPr lang="en-GB" sz="1400" dirty="0"/>
              <a:t> name on EC website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Must be signed by candidate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A51871-DBE4-766A-1055-4F39DBD72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65" y="499994"/>
            <a:ext cx="3565929" cy="49429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507134-C82C-5265-D70F-0A8141CDA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801" y="924458"/>
            <a:ext cx="4362037" cy="452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29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B0CC7-5678-49AB-4FEE-E3F8F6642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270" y="365126"/>
            <a:ext cx="10515600" cy="123315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RO decision (1)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F1ABCD-F978-9B85-9B2E-9C8CAEE54BF7}"/>
              </a:ext>
            </a:extLst>
          </p:cNvPr>
          <p:cNvSpPr txBox="1"/>
          <p:nvPr/>
        </p:nvSpPr>
        <p:spPr>
          <a:xfrm>
            <a:off x="463270" y="1252948"/>
            <a:ext cx="823505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 Returning Officer (RO) will adjudicate the nomination on the basis of the information provided on the nomination paper (at face value)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Commonly used name - can reject if</a:t>
            </a:r>
          </a:p>
          <a:p>
            <a:pPr lvl="1"/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• its use may be likely to mislead or confuse electors, or</a:t>
            </a:r>
          </a:p>
          <a:p>
            <a:pPr lvl="1"/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• it is obscene or offensive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u="sng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Candidate’s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responsibility to ensure that they have completed their nomination form in accordance with the law.</a:t>
            </a:r>
          </a:p>
        </p:txBody>
      </p:sp>
    </p:spTree>
    <p:extLst>
      <p:ext uri="{BB962C8B-B14F-4D97-AF65-F5344CB8AC3E}">
        <p14:creationId xmlns:p14="http://schemas.microsoft.com/office/powerpoint/2010/main" val="244673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0E93C70-611F-86A6-4FFC-4B607B51D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RO decision (2)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45A0578-0BA1-9330-631E-D108E036E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Informal check important!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32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2540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•"/>
            </a:pPr>
            <a:r>
              <a:rPr lang="en-GB" sz="32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 only reasons for rejection are:</a:t>
            </a:r>
          </a:p>
          <a:p>
            <a:pPr marL="609600" marR="0" lvl="2" indent="-2413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32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particulars are not as required by law </a:t>
            </a:r>
          </a:p>
          <a:p>
            <a:pPr marL="609600" marR="0" lvl="2" indent="-2413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32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paper is not subscribed as required</a:t>
            </a:r>
          </a:p>
          <a:p>
            <a:pPr marL="609600" marR="0" lvl="2" indent="-2413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32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 home address form does not comply with legal requirements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738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77507-DB8A-57EC-E1C9-6F6107259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What happens after nominations?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0E662-3309-7FB6-F774-DDD29743D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Candidates - Letter of validity (or invalidity)</a:t>
            </a:r>
          </a:p>
          <a:p>
            <a:pPr marL="254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254000" marR="0" lvl="0" indent="-254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Official Notices - Statement of Persons Nominated, Notice of Poll. 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We cannot tell you who is nominated until after the deadline for nominations (and withdrawals) has passed.</a:t>
            </a:r>
          </a:p>
          <a:p>
            <a:pPr marL="254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254000" marR="0" lvl="0" indent="-254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Election Agents/candidate briefing - local arrangements such as polling stations, postal votes, the count, election expense forms.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356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E0328-43BD-1378-A558-C83245E3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58" y="326704"/>
            <a:ext cx="10515600" cy="1325563"/>
          </a:xfrm>
        </p:spPr>
        <p:txBody>
          <a:bodyPr/>
          <a:lstStyle/>
          <a:p>
            <a:r>
              <a:rPr lang="en-GB" b="1" dirty="0"/>
              <a:t>What’s new for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87DEB-0A2C-60C8-4F92-87121FC66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313" y="1433738"/>
            <a:ext cx="10515600" cy="5153400"/>
          </a:xfrm>
        </p:spPr>
        <p:txBody>
          <a:bodyPr>
            <a:normAutofit/>
          </a:bodyPr>
          <a:lstStyle/>
          <a:p>
            <a:r>
              <a:rPr lang="en-GB" dirty="0"/>
              <a:t>Photo ID at polling stations e.g. passport, driving licence, older persons bus pass, blue badge…</a:t>
            </a:r>
          </a:p>
          <a:p>
            <a:r>
              <a:rPr lang="en-GB" dirty="0"/>
              <a:t>If no photo ID, apply for free Voter Authority Certificate (VAC)</a:t>
            </a:r>
          </a:p>
          <a:p>
            <a:r>
              <a:rPr lang="en-GB" dirty="0"/>
              <a:t>Parish Council public awareness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 descr="A picture containing text, businesscard, envelope&#10;&#10;Description automatically generated">
            <a:extLst>
              <a:ext uri="{FF2B5EF4-FFF2-40B4-BE49-F238E27FC236}">
                <a16:creationId xmlns:a16="http://schemas.microsoft.com/office/drawing/2014/main" id="{636E01D3-7B1E-E99A-F01C-3820B3600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87" y="3305095"/>
            <a:ext cx="7475764" cy="328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4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87DEB-0A2C-60C8-4F92-87121FC66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295" y="572347"/>
            <a:ext cx="11003566" cy="560316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1" i="0" u="none" strike="noStrike" baseline="0" dirty="0">
                <a:latin typeface="+mn-lt"/>
              </a:rPr>
              <a:t>Registration deadlines: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to register to vote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17 April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to apply to vote by post (or cancel postal or proxy)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5pm on 18 April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to apply to vote by proxy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5pm on 25 April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to apply for a Voter Authority Certificate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5pm on 25 April </a:t>
            </a: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to apply for emergency proxy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5pm on 4 May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7195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AE34DD-D25C-45CF-A23D-9D438AD2C9A0}"/>
              </a:ext>
            </a:extLst>
          </p:cNvPr>
          <p:cNvSpPr txBox="1"/>
          <p:nvPr/>
        </p:nvSpPr>
        <p:spPr>
          <a:xfrm>
            <a:off x="465272" y="422884"/>
            <a:ext cx="1056131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/>
              <a:t>Useful contacts:</a:t>
            </a:r>
          </a:p>
          <a:p>
            <a:endParaRPr lang="en-GB" sz="1600" dirty="0"/>
          </a:p>
          <a:p>
            <a:r>
              <a:rPr lang="en-GB" sz="2000" b="1" dirty="0"/>
              <a:t>Electoral Commission</a:t>
            </a:r>
          </a:p>
          <a:p>
            <a:r>
              <a:rPr lang="en-GB" sz="2000" b="1" dirty="0">
                <a:hlinkClick r:id="rId2"/>
              </a:rPr>
              <a:t>www.electoralcommission.org.uk</a:t>
            </a:r>
            <a:endParaRPr lang="en-GB" sz="2000" b="1" dirty="0"/>
          </a:p>
          <a:p>
            <a:r>
              <a:rPr lang="en-GB" sz="2000" dirty="0">
                <a:solidFill>
                  <a:srgbClr val="003057"/>
                </a:solidFill>
              </a:rPr>
              <a:t>Phone: 0333 103 1928</a:t>
            </a:r>
          </a:p>
          <a:p>
            <a:r>
              <a:rPr lang="en-GB" sz="2000" dirty="0">
                <a:solidFill>
                  <a:srgbClr val="003057"/>
                </a:solidFill>
              </a:rPr>
              <a:t>Email: </a:t>
            </a:r>
            <a:r>
              <a:rPr lang="en-GB" sz="2000" b="0" i="0" dirty="0">
                <a:solidFill>
                  <a:srgbClr val="003057"/>
                </a:solidFill>
                <a:effectLst/>
                <a:latin typeface="Swis721LtBTW05-Medium"/>
                <a:hlinkClick r:id="rId3"/>
              </a:rPr>
              <a:t>infoengland@electoralcommission.org.uk</a:t>
            </a:r>
            <a:r>
              <a:rPr lang="en-GB" sz="2000" b="0" i="0" dirty="0">
                <a:solidFill>
                  <a:srgbClr val="003057"/>
                </a:solidFill>
                <a:effectLst/>
                <a:latin typeface="Swis721LtBTW05-Medium"/>
              </a:rPr>
              <a:t> </a:t>
            </a:r>
          </a:p>
          <a:p>
            <a:endParaRPr lang="en-GB" sz="2000" dirty="0"/>
          </a:p>
          <a:p>
            <a:r>
              <a:rPr lang="en-GB" sz="2000" b="1" dirty="0"/>
              <a:t>Parish / Town Council candidates:</a:t>
            </a:r>
          </a:p>
          <a:p>
            <a:r>
              <a:rPr lang="en-GB" sz="2000" b="1" dirty="0">
                <a:hlinkClick r:id="rId4"/>
              </a:rPr>
              <a:t>www.electoralcommission.org.uk/i-am-a/candidate-or-agent/parish-council-elections-england</a:t>
            </a:r>
            <a:endParaRPr lang="en-GB" sz="2000" b="1" dirty="0"/>
          </a:p>
          <a:p>
            <a:endParaRPr lang="en-GB" sz="2000" dirty="0"/>
          </a:p>
          <a:p>
            <a:r>
              <a:rPr lang="en-GB" sz="2000" b="1" dirty="0"/>
              <a:t>Kent Association of Local Councils (KALC)</a:t>
            </a:r>
          </a:p>
          <a:p>
            <a:r>
              <a:rPr lang="en-GB" sz="2000" u="sng" dirty="0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5"/>
              </a:rPr>
              <a:t>https://www.kentalc.gov.uk/default.aspx</a:t>
            </a:r>
            <a:endParaRPr lang="en-GB" sz="2000" dirty="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r>
              <a:rPr lang="en-GB" sz="2000" dirty="0"/>
              <a:t>Phone: </a:t>
            </a:r>
            <a:r>
              <a:rPr lang="en-GB" sz="2000" dirty="0">
                <a:solidFill>
                  <a:srgbClr val="383838"/>
                </a:solidFill>
                <a:effectLst/>
              </a:rPr>
              <a:t>01304 820173</a:t>
            </a:r>
          </a:p>
          <a:p>
            <a:r>
              <a:rPr lang="en-GB" sz="2000" dirty="0"/>
              <a:t>Email: </a:t>
            </a:r>
            <a:r>
              <a:rPr lang="en-GB" sz="2000" u="sng" dirty="0">
                <a:solidFill>
                  <a:srgbClr val="0E5616"/>
                </a:solidFill>
                <a:effectLst/>
                <a:hlinkClick r:id="rId6"/>
              </a:rPr>
              <a:t>kalc@kentalc.gov.uk</a:t>
            </a:r>
            <a:endParaRPr lang="en-GB" sz="2000" dirty="0">
              <a:solidFill>
                <a:srgbClr val="383838"/>
              </a:solidFill>
              <a:effectLst/>
            </a:endParaRPr>
          </a:p>
          <a:p>
            <a:endParaRPr lang="en-GB" sz="1600" dirty="0"/>
          </a:p>
          <a:p>
            <a:endParaRPr lang="en-GB" sz="16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83774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E9280-6EA0-7819-FECE-91B5B9F7D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Overview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4B0342C-95D7-9FE2-587A-40EAA4809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36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Election timetable</a:t>
            </a:r>
          </a:p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36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Role of Parish Clerk</a:t>
            </a:r>
          </a:p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36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Nominations</a:t>
            </a:r>
          </a:p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36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What’s new for 2023 + registration</a:t>
            </a:r>
          </a:p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36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Useful contacts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959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A42C-4855-7C86-A2DF-92D982C6B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Elections - timetable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4786D-3074-2BA5-7E28-4ADC92ECE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marR="0" lvl="0" indent="-342900" algn="l" rtl="0"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Notice of Election - starts the pre-election period and starts the nomination process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16 March.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Latest is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27 March</a:t>
            </a: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Poll cards (A4) due to Voter ID information –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from notice of election</a:t>
            </a: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Deadline for nominations is 4pm on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4 April 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(same deadline for withdrawals)</a:t>
            </a: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Notices - names of candidates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 April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, polling stations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by 25 April</a:t>
            </a:r>
            <a:endParaRPr lang="en-GB" sz="28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Postal votes will be sent around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18-20 April</a:t>
            </a: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Voting - 7am to 10pm on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4 May</a:t>
            </a: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The count -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5 May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starting with borough/city council seats before counting parish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083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2CDD16B-F1E1-EB88-3D3B-96C892BAF7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023" y="407748"/>
            <a:ext cx="7051382" cy="1451788"/>
          </a:xfrm>
        </p:spPr>
        <p:txBody>
          <a:bodyPr>
            <a:normAutofit fontScale="90000"/>
          </a:bodyPr>
          <a:lstStyle/>
          <a:p>
            <a:r>
              <a:rPr lang="en-GB" sz="6000" b="1" dirty="0">
                <a:latin typeface="Proxima Nova"/>
                <a:ea typeface="Proxima Nova"/>
                <a:cs typeface="Proxima Nova"/>
                <a:sym typeface="Proxima Nova"/>
              </a:rPr>
              <a:t>Role of Parish Clerk</a:t>
            </a:r>
            <a:br>
              <a:rPr lang="en-GB" sz="60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2A7BA240-39C2-D9D2-760F-40E67D896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023" y="1786831"/>
            <a:ext cx="9702374" cy="4421867"/>
          </a:xfrm>
        </p:spPr>
        <p:txBody>
          <a:bodyPr>
            <a:normAutofit fontScale="85000" lnSpcReduction="20000"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Nomination papers - we will send copies to you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Some clerks coordinate nominations for their Cllrs – very helpful to Electoral Services BUT don’t have to.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Advise you if contested or uncontested after deadline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Display public notices – Notice of Election, Statement of Persons Nominated, Notice of Poll, Declaration of Results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Retirement, acceptance of office, DPIs (timescale) and election expense forms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Invoice for recharge of election costs - contested and uncontested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728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2070-38C0-4B00-F334-7AFDD2454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Qualifications (1)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E926A-BE10-66AB-D683-A78A52481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marR="0" lvl="0" indent="-254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Candidates must satisfy criteria on the day they are nominated and on polling day: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1" indent="-2159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–"/>
            </a:pPr>
            <a:r>
              <a:rPr lang="en-GB" sz="28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At least 18 years of age</a:t>
            </a:r>
          </a:p>
          <a:p>
            <a:pPr marL="558800" marR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lang="en-GB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1" indent="-2159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–"/>
            </a:pPr>
            <a:r>
              <a:rPr lang="en-GB" sz="28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British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citizen, eligible </a:t>
            </a:r>
            <a:r>
              <a:rPr lang="en-GB" sz="28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Commonwealth citizen, or 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 citizen of any member state of the European Union </a:t>
            </a:r>
          </a:p>
          <a:p>
            <a:pPr marL="558800" marR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lang="en-GB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AND…….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109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61E90-A573-7D97-F192-D564E8D2A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Qualifications (2)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09499-78CE-3D0A-E5EE-93EA5430E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54000" marR="0" lvl="0" indent="-254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n-GB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Meet at </a:t>
            </a:r>
            <a:r>
              <a:rPr lang="en-GB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least one of the following:</a:t>
            </a:r>
          </a:p>
          <a:p>
            <a:pPr marL="254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1" indent="-215900" algn="l" rtl="0">
              <a:lnSpc>
                <a:spcPct val="16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○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Registered local government elector for local authority area (</a:t>
            </a:r>
            <a:r>
              <a:rPr lang="en-GB" sz="2800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i.e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parish council)</a:t>
            </a:r>
          </a:p>
          <a:p>
            <a:pPr marL="558800" marR="0" lvl="1" indent="-215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○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Occupied as owner or tenant any land or premises in the local authority area during the whole 12 months preceding nomination</a:t>
            </a:r>
          </a:p>
          <a:p>
            <a:pPr marL="558800" marR="0" lvl="1" indent="-215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○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Main or only place of work during last 12 months in local authority area</a:t>
            </a:r>
          </a:p>
          <a:p>
            <a:pPr marL="558800" marR="0" lvl="1" indent="-2159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Lived in local authority area,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or within 3 miles of it,</a:t>
            </a: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during the last 12 months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168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F0BBC-AA00-C34D-F79A-BFAB73EB6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054" y="382248"/>
            <a:ext cx="10515600" cy="1325563"/>
          </a:xfrm>
        </p:spPr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Disqualifications</a:t>
            </a:r>
            <a:b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13928-23B7-8989-C808-734C8A3C1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573" y="1045030"/>
            <a:ext cx="11802675" cy="5601660"/>
          </a:xfrm>
        </p:spPr>
        <p:txBody>
          <a:bodyPr>
            <a:noAutofit/>
          </a:bodyPr>
          <a:lstStyle/>
          <a:p>
            <a:pPr marL="254000" marR="0" lvl="0" indent="-2667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•"/>
            </a:pPr>
            <a:r>
              <a:rPr lang="en-GB" sz="20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annot be a candidate if:</a:t>
            </a:r>
          </a:p>
          <a:p>
            <a:pPr marL="558800" marR="0" lvl="1" indent="-203200" algn="l" rtl="0">
              <a:lnSpc>
                <a:spcPct val="16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employed by the </a:t>
            </a:r>
            <a:r>
              <a:rPr lang="en-GB" sz="20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parish council</a:t>
            </a:r>
          </a:p>
          <a:p>
            <a:pPr marL="558800" marR="0" lvl="1" indent="-203200" algn="l" rtl="0">
              <a:lnSpc>
                <a:spcPct val="16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subject of a Bankruptcy Restrictions Order (or interim order)</a:t>
            </a:r>
            <a:endParaRPr lang="en-GB" sz="20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1" indent="-203200" algn="l" rtl="0">
              <a:lnSpc>
                <a:spcPct val="16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20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</a:t>
            </a: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entenced to a term of imprisonment of three months or more (</a:t>
            </a:r>
            <a:r>
              <a:rPr lang="en-GB" sz="2000" i="0" u="none" strike="noStrike" cap="none" dirty="0" err="1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inc</a:t>
            </a: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suspended sentence) without option of a fine, during the </a:t>
            </a:r>
            <a:r>
              <a:rPr lang="en-GB" sz="20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five</a:t>
            </a: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years before polling day</a:t>
            </a:r>
            <a:endParaRPr lang="en-GB" sz="2000" dirty="0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558800" marR="0" lvl="1" indent="-203200" algn="l" rtl="0">
              <a:lnSpc>
                <a:spcPct val="16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2000" i="0" u="none" strike="noStrike" cap="none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serving a disqualification due to being found guilty of a corrupt or illegal practice by an election court</a:t>
            </a:r>
          </a:p>
          <a:p>
            <a:pPr marL="558800" marR="0" lvl="1" indent="-203200" algn="l" rtl="0">
              <a:lnSpc>
                <a:spcPct val="16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roxima Nova"/>
              <a:buChar char="–"/>
            </a:pPr>
            <a:r>
              <a:rPr lang="en-GB" sz="20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Subject of the notification requirement of or under Part 2 of the Sexual Offences Act 2003</a:t>
            </a:r>
          </a:p>
          <a:p>
            <a:pPr marL="0" marR="0" lvl="0" indent="0" algn="l" rtl="0">
              <a:lnSpc>
                <a:spcPct val="16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Further information - Electoral Commission </a:t>
            </a:r>
            <a:r>
              <a:rPr lang="en-GB" sz="2000" b="1" u="sng" dirty="0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2"/>
              </a:rPr>
              <a:t>Parish council elections in England | Electoral Commission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7845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7BBFB-3665-6D09-27D4-FF805D25F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Nomination Papers (1)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99FA1-74BE-B3A2-1AC6-39B898AD9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marR="0" lvl="0" indent="-342900" algn="l" rtl="0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Nomination papers comprise of: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Nomination form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*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Consent form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*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Home Address form - part 1 and 2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*</a:t>
            </a:r>
          </a:p>
          <a:p>
            <a:pPr marL="4572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-"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Forms to authorise use of party emblem and description (if you are standing for a political party)</a:t>
            </a:r>
          </a:p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en-GB" sz="2800" b="1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*must be delivered by hand - otherwise not nominated</a:t>
            </a:r>
          </a:p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Available on the Electoral Commission website, we supplement with local information pack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742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95389-AA4A-8420-80D9-F62EA157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>
                <a:latin typeface="Proxima Nova"/>
                <a:ea typeface="Proxima Nova"/>
                <a:cs typeface="Proxima Nova"/>
                <a:sym typeface="Proxima Nova"/>
              </a:rPr>
              <a:t>Nomination Papers (2)</a:t>
            </a:r>
            <a:br>
              <a:rPr lang="en-GB" sz="1200" dirty="0">
                <a:latin typeface="Proxima Nova"/>
                <a:ea typeface="Proxima Nova"/>
                <a:cs typeface="Proxima Nova"/>
                <a:sym typeface="Proxima Nova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1BA2C-6186-30EC-E2B7-505D31EA0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</a:rPr>
              <a:t>Before you complete them…..</a:t>
            </a:r>
          </a:p>
          <a:p>
            <a:pPr marL="457200" marR="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 sz="2800" dirty="0">
                <a:solidFill>
                  <a:srgbClr val="000000"/>
                </a:solidFill>
              </a:rPr>
              <a:t>Read Electoral Commission guidance</a:t>
            </a: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 sz="2800" dirty="0">
                <a:solidFill>
                  <a:srgbClr val="000000"/>
                </a:solidFill>
              </a:rPr>
              <a:t>Ask if any queries </a:t>
            </a:r>
          </a:p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</a:rPr>
              <a:t>Notice of election will be published on 16 March, start of nomination period, and pre-election period.</a:t>
            </a:r>
          </a:p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</a:rPr>
              <a:t>Statutory deadline for nominations is 4pm on </a:t>
            </a:r>
            <a:r>
              <a:rPr lang="en-GB" sz="2800" b="1" dirty="0">
                <a:solidFill>
                  <a:srgbClr val="000000"/>
                </a:solidFill>
              </a:rPr>
              <a:t>4 April 2023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</a:rPr>
              <a:t>Book an informal check with Electoral Services as early as possible.  </a:t>
            </a:r>
          </a:p>
          <a:p>
            <a:pPr lvl="1"/>
            <a:r>
              <a:rPr lang="en-GB" dirty="0"/>
              <a:t>Some councils will accept forms via email for informal check</a:t>
            </a:r>
          </a:p>
        </p:txBody>
      </p:sp>
    </p:spTree>
    <p:extLst>
      <p:ext uri="{BB962C8B-B14F-4D97-AF65-F5344CB8AC3E}">
        <p14:creationId xmlns:p14="http://schemas.microsoft.com/office/powerpoint/2010/main" val="1649353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1336</Words>
  <Application>Microsoft Office PowerPoint</Application>
  <PresentationFormat>Widescreen</PresentationFormat>
  <Paragraphs>140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Proxima Nova</vt:lpstr>
      <vt:lpstr>Swis721LtBTW05-Medium</vt:lpstr>
      <vt:lpstr>Office Theme</vt:lpstr>
      <vt:lpstr>   4 May 2023 Parish / Town Council elections  SLCC Parish Clerks presentation 23 February 2023</vt:lpstr>
      <vt:lpstr>Overview </vt:lpstr>
      <vt:lpstr>Elections - timetable</vt:lpstr>
      <vt:lpstr>Role of Parish Clerk </vt:lpstr>
      <vt:lpstr>Qualifications (1) </vt:lpstr>
      <vt:lpstr>Qualifications (2) </vt:lpstr>
      <vt:lpstr>Disqualifications </vt:lpstr>
      <vt:lpstr>Nomination Papers (1)</vt:lpstr>
      <vt:lpstr>Nomination Papers (2) </vt:lpstr>
      <vt:lpstr>PowerPoint Presentation</vt:lpstr>
      <vt:lpstr>Home address form</vt:lpstr>
      <vt:lpstr>Consent to nomination form</vt:lpstr>
      <vt:lpstr>PowerPoint Presentation</vt:lpstr>
      <vt:lpstr>RO decision (1) </vt:lpstr>
      <vt:lpstr>RO decision (2) </vt:lpstr>
      <vt:lpstr>What happens after nominations? </vt:lpstr>
      <vt:lpstr>What’s new for 2023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May 2023 Parish / Town Council elections Parish Clerks presentation</dc:title>
  <dc:creator>Keith Alabaster</dc:creator>
  <cp:lastModifiedBy>Keith Alabaster</cp:lastModifiedBy>
  <cp:revision>12</cp:revision>
  <dcterms:created xsi:type="dcterms:W3CDTF">2023-02-20T09:45:48Z</dcterms:created>
  <dcterms:modified xsi:type="dcterms:W3CDTF">2023-02-22T12:08:25Z</dcterms:modified>
</cp:coreProperties>
</file>